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7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6493f13a4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16493f13a4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Arti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6493f13a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16493f13a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6493f13a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16493f13a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6493f13a4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16493f13a4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16493f13a4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16493f13a4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6493f13a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6493f13a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Karthik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6493f13a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6493f13a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6493f13a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6493f13a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Arti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6493f13a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6493f13a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Arti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6493f13a4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6493f13a4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Dave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6493f13a4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6493f13a4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6493f13a4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6493f13a4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6493f13a4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16493f13a4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Arti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www.firstroboticscanada.org/frc/stmaryfrc/agenda/" TargetMode="External"/><Relationship Id="rId5" Type="http://schemas.openxmlformats.org/officeDocument/2006/relationships/hyperlink" Target="https://www.firstroboticscanada.org/frc/stmaryfrc/agenda/" TargetMode="External"/><Relationship Id="rId6" Type="http://schemas.openxmlformats.org/officeDocument/2006/relationships/hyperlink" Target="https://www.firstroboticscanada.org/frc/stmaryfrc/agenda/" TargetMode="External"/><Relationship Id="rId7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hyperlink" Target="https://join.slack.com/t/onfirstteamsupport/shared_invite/zt-vx0jp2ly-I3UFlKBZKGxxqkcnBipqIQ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hyperlink" Target="https://www.firstroboticscanada.org/frc/stmaryfrc/" TargetMode="External"/><Relationship Id="rId6" Type="http://schemas.openxmlformats.org/officeDocument/2006/relationships/hyperlink" Target="https://www.firstroboticscanada.org/frc/stmaryfrc/" TargetMode="External"/><Relationship Id="rId7" Type="http://schemas.openxmlformats.org/officeDocument/2006/relationships/hyperlink" Target="https://www.firstroboticscanada.org/frc/stmaryfrc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hyperlink" Target="https://www.firstroboticscanada.org/frc/stmaryfrc/registrationprocess/" TargetMode="External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hyperlink" Target="https://docs.google.com/forms/d/e/1FAIpQLSfGmWEWrq8x8VMwLbG-9XxVxrJzoWqEZXdDE9isbdqofCiZJA/viewform" TargetMode="External"/><Relationship Id="rId5" Type="http://schemas.openxmlformats.org/officeDocument/2006/relationships/hyperlink" Target="https://firstfrc.blob.core.windows.net/frc2022/Manual/2022-inspection-checklist.pdf)" TargetMode="External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s://firstfrc.blob.core.windows.net/frc2022/Manual/2022FRCGameManual.pdf" TargetMode="External"/><Relationship Id="rId7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firstfrc.blob.core.windows.net/frc2022/Manual/2022FRCGameManual.pdf" TargetMode="External"/><Relationship Id="rId6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hyperlink" Target="https://covid19.ontariohealth.ca/" TargetMode="External"/><Relationship Id="rId6" Type="http://schemas.openxmlformats.org/officeDocument/2006/relationships/hyperlink" Target="https://covid19.ontariohealth.ca/" TargetMode="External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775" y="765400"/>
            <a:ext cx="2406325" cy="8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2182675"/>
            <a:ext cx="9144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Ontario District </a:t>
            </a:r>
            <a:br>
              <a:rPr b="1" lang="en-GB" sz="3000"/>
            </a:br>
            <a:r>
              <a:rPr b="1" lang="en-GB" sz="3000"/>
              <a:t> St. Mary</a:t>
            </a:r>
            <a:r>
              <a:rPr b="1" lang="en-GB" sz="3000"/>
              <a:t> Event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April 9 - April 10, 2022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This information can also be found: </a:t>
            </a:r>
            <a:r>
              <a:rPr b="1" lang="en-GB" sz="1200" u="sng">
                <a:solidFill>
                  <a:schemeClr val="hlink"/>
                </a:solidFill>
                <a:hlinkClick r:id="rId4"/>
              </a:rPr>
              <a:t>https://www.firstroboticscanada.org/frc/</a:t>
            </a:r>
            <a:r>
              <a:rPr b="1" lang="en-GB" sz="1200" u="sng">
                <a:solidFill>
                  <a:schemeClr val="hlink"/>
                </a:solidFill>
                <a:hlinkClick r:id="rId5"/>
              </a:rPr>
              <a:t>StMary</a:t>
            </a:r>
            <a:r>
              <a:rPr b="1" lang="en-GB" sz="1200" u="sng">
                <a:solidFill>
                  <a:schemeClr val="hlink"/>
                </a:solidFill>
                <a:hlinkClick r:id="rId6"/>
              </a:rPr>
              <a:t>frc/agenda/</a:t>
            </a:r>
            <a:r>
              <a:rPr b="1" lang="en-GB" sz="1200"/>
              <a:t> </a:t>
            </a:r>
            <a:endParaRPr b="1" sz="1200"/>
          </a:p>
        </p:txBody>
      </p:sp>
      <p:cxnSp>
        <p:nvCxnSpPr>
          <p:cNvPr id="56" name="Google Shape;56;p13"/>
          <p:cNvCxnSpPr/>
          <p:nvPr/>
        </p:nvCxnSpPr>
        <p:spPr>
          <a:xfrm flipH="1" rot="10800000">
            <a:off x="-14975" y="19479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8525" y="85050"/>
            <a:ext cx="1643125" cy="16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275" y="85050"/>
            <a:ext cx="960375" cy="9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 txBox="1"/>
          <p:nvPr>
            <p:ph idx="4294967295" type="title"/>
          </p:nvPr>
        </p:nvSpPr>
        <p:spPr>
          <a:xfrm>
            <a:off x="311700" y="164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Registration and Load In</a:t>
            </a:r>
            <a:endParaRPr/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2"/>
          <p:cNvCxnSpPr/>
          <p:nvPr/>
        </p:nvCxnSpPr>
        <p:spPr>
          <a:xfrm flipH="1" rot="10800000">
            <a:off x="-11250" y="9960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22"/>
          <p:cNvSpPr txBox="1"/>
          <p:nvPr/>
        </p:nvSpPr>
        <p:spPr>
          <a:xfrm>
            <a:off x="0" y="915600"/>
            <a:ext cx="661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"/>
          <p:cNvSpPr txBox="1"/>
          <p:nvPr/>
        </p:nvSpPr>
        <p:spPr>
          <a:xfrm>
            <a:off x="7777175" y="419400"/>
            <a:ext cx="34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rgbClr val="38761D"/>
              </a:highlight>
            </a:endParaRPr>
          </a:p>
        </p:txBody>
      </p:sp>
      <p:pic>
        <p:nvPicPr>
          <p:cNvPr id="200" name="Google Shape;20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0901" y="1087200"/>
            <a:ext cx="5574099" cy="405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 txBox="1"/>
          <p:nvPr/>
        </p:nvSpPr>
        <p:spPr>
          <a:xfrm>
            <a:off x="393475" y="1602325"/>
            <a:ext cx="18885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Main entrance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Load in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Load out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cxnSp>
        <p:nvCxnSpPr>
          <p:cNvPr id="202" name="Google Shape;202;p22"/>
          <p:cNvCxnSpPr/>
          <p:nvPr/>
        </p:nvCxnSpPr>
        <p:spPr>
          <a:xfrm>
            <a:off x="1769750" y="1833375"/>
            <a:ext cx="4581000" cy="853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3" name="Google Shape;203;p22"/>
          <p:cNvCxnSpPr/>
          <p:nvPr/>
        </p:nvCxnSpPr>
        <p:spPr>
          <a:xfrm>
            <a:off x="1269150" y="2488075"/>
            <a:ext cx="4237800" cy="470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" name="Google Shape;204;p22"/>
          <p:cNvCxnSpPr/>
          <p:nvPr/>
        </p:nvCxnSpPr>
        <p:spPr>
          <a:xfrm>
            <a:off x="1461750" y="3092525"/>
            <a:ext cx="4668000" cy="960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275" y="85050"/>
            <a:ext cx="960375" cy="9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Robot Field and Machine Shop </a:t>
            </a:r>
            <a:endParaRPr/>
          </a:p>
        </p:txBody>
      </p:sp>
      <p:pic>
        <p:nvPicPr>
          <p:cNvPr id="211" name="Google Shape;21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23"/>
          <p:cNvCxnSpPr/>
          <p:nvPr/>
        </p:nvCxnSpPr>
        <p:spPr>
          <a:xfrm flipH="1" rot="10800000">
            <a:off x="-11250" y="10177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Google Shape;213;p23"/>
          <p:cNvSpPr txBox="1"/>
          <p:nvPr/>
        </p:nvSpPr>
        <p:spPr>
          <a:xfrm>
            <a:off x="311700" y="1007575"/>
            <a:ext cx="5703600" cy="3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0000"/>
                </a:solidFill>
              </a:rPr>
              <a:t>Practice Field Timings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22222"/>
                </a:solidFill>
              </a:rPr>
              <a:t>Saturday</a:t>
            </a:r>
            <a:endParaRPr sz="15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22222"/>
                </a:solidFill>
              </a:rPr>
              <a:t>7:15 am - 6:00 pm</a:t>
            </a:r>
            <a:endParaRPr sz="15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22222"/>
                </a:solidFill>
              </a:rPr>
              <a:t>6:30 pm - 8:30 pm (only teams competing on both days at this event)</a:t>
            </a:r>
            <a:endParaRPr sz="15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22222"/>
                </a:solidFill>
              </a:rPr>
              <a:t>Sunday</a:t>
            </a:r>
            <a:endParaRPr sz="15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22222"/>
                </a:solidFill>
              </a:rPr>
              <a:t>7:15 am - 6:00 pm</a:t>
            </a:r>
            <a:endParaRPr sz="15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22222"/>
                </a:solidFill>
              </a:rPr>
              <a:t>Machine Shop Timing:</a:t>
            </a:r>
            <a:endParaRPr b="1"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22222"/>
                </a:solidFill>
              </a:rPr>
              <a:t>Fri</a:t>
            </a:r>
            <a:r>
              <a:rPr lang="en-GB" sz="1500">
                <a:solidFill>
                  <a:srgbClr val="222222"/>
                </a:solidFill>
              </a:rPr>
              <a:t>.: Load In Day: 6:30 pm - 8:30 pm</a:t>
            </a:r>
            <a:endParaRPr sz="15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22222"/>
                </a:solidFill>
              </a:rPr>
              <a:t>Sat.: Team Competition Day 1: 7:15 am - 8:30 pm</a:t>
            </a:r>
            <a:endParaRPr sz="15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22222"/>
                </a:solidFill>
              </a:rPr>
              <a:t>Sun.: Team Competition Day 2: 7:15 am - 6:00 pm</a:t>
            </a:r>
            <a:endParaRPr sz="15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275" y="85050"/>
            <a:ext cx="960375" cy="9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/>
          <p:nvPr>
            <p:ph type="title"/>
          </p:nvPr>
        </p:nvSpPr>
        <p:spPr>
          <a:xfrm>
            <a:off x="311700" y="560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2022 </a:t>
            </a:r>
            <a:r>
              <a:rPr lang="en-GB" sz="2200"/>
              <a:t>St. Mary</a:t>
            </a:r>
            <a:r>
              <a:rPr lang="en-GB" sz="2200"/>
              <a:t> Reminder Overall Schedule </a:t>
            </a:r>
            <a:endParaRPr sz="2200"/>
          </a:p>
        </p:txBody>
      </p:sp>
      <p:pic>
        <p:nvPicPr>
          <p:cNvPr id="220" name="Google Shape;22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24"/>
          <p:cNvCxnSpPr/>
          <p:nvPr/>
        </p:nvCxnSpPr>
        <p:spPr>
          <a:xfrm flipH="1" rot="10800000">
            <a:off x="-11250" y="10177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24"/>
          <p:cNvSpPr txBox="1"/>
          <p:nvPr>
            <p:ph idx="1" type="body"/>
          </p:nvPr>
        </p:nvSpPr>
        <p:spPr>
          <a:xfrm>
            <a:off x="411500" y="126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Monday, April 4</a:t>
            </a:r>
            <a:br>
              <a:rPr lang="en-GB" sz="1600"/>
            </a:br>
            <a:r>
              <a:rPr lang="en-GB" sz="1600"/>
              <a:t>	</a:t>
            </a:r>
            <a:r>
              <a:rPr lang="en-GB" sz="1250"/>
              <a:t>PIT Interviews</a:t>
            </a:r>
            <a:endParaRPr sz="125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Wednesday</a:t>
            </a:r>
            <a:r>
              <a:rPr b="1" lang="en-GB" sz="1400"/>
              <a:t>, April 6</a:t>
            </a:r>
            <a:br>
              <a:rPr lang="en-GB" sz="1250"/>
            </a:br>
            <a:r>
              <a:rPr lang="en-GB" sz="1250"/>
              <a:t>	PIT Interviews!</a:t>
            </a:r>
            <a:endParaRPr sz="125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Thursday</a:t>
            </a:r>
            <a:r>
              <a:rPr b="1" lang="en-GB" sz="1400"/>
              <a:t>, April 7</a:t>
            </a:r>
            <a:br>
              <a:rPr lang="en-GB" sz="1250"/>
            </a:br>
            <a:r>
              <a:rPr lang="en-GB" sz="1250"/>
              <a:t>	Virtual Drivers’ Meeting 6pm ET</a:t>
            </a:r>
            <a:endParaRPr sz="125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23" name="Google Shape;223;p24"/>
          <p:cNvSpPr txBox="1"/>
          <p:nvPr>
            <p:ph idx="1" type="body"/>
          </p:nvPr>
        </p:nvSpPr>
        <p:spPr>
          <a:xfrm>
            <a:off x="3999900" y="1304875"/>
            <a:ext cx="514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0416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7500"/>
              <a:buChar char="●"/>
            </a:pPr>
            <a:r>
              <a:rPr b="1" lang="en-GB" sz="1600"/>
              <a:t>Friday</a:t>
            </a:r>
            <a:r>
              <a:rPr b="1" lang="en-GB" sz="1600"/>
              <a:t>, April 8</a:t>
            </a:r>
            <a:br>
              <a:rPr lang="en-GB" sz="1400"/>
            </a:br>
            <a:r>
              <a:rPr lang="en-GB" sz="1400"/>
              <a:t>	Load In for Teams</a:t>
            </a:r>
            <a:endParaRPr sz="1400"/>
          </a:p>
          <a:p>
            <a:pPr indent="-30416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7500"/>
              <a:buChar char="●"/>
            </a:pPr>
            <a:r>
              <a:rPr b="1" lang="en-GB" sz="1600"/>
              <a:t>Saturday</a:t>
            </a:r>
            <a:r>
              <a:rPr b="1" lang="en-GB" sz="1600"/>
              <a:t>, April 9</a:t>
            </a:r>
            <a:br>
              <a:rPr b="1" lang="en-GB" sz="1400"/>
            </a:br>
            <a:r>
              <a:rPr b="1" lang="en-GB" sz="1400"/>
              <a:t>	</a:t>
            </a:r>
            <a:r>
              <a:rPr lang="en-GB" sz="1400"/>
              <a:t>Load in for Friday teams (6:45 am-7:30 am)</a:t>
            </a:r>
            <a:br>
              <a:rPr lang="en-GB" sz="1400"/>
            </a:br>
            <a:r>
              <a:rPr lang="en-GB" sz="1400"/>
              <a:t>	Competition Day</a:t>
            </a:r>
            <a:br>
              <a:rPr lang="en-GB" sz="1400"/>
            </a:br>
            <a:r>
              <a:rPr lang="en-GB" sz="1400"/>
              <a:t>	Load in for Saturday Teams (6:30 pm - 8:30 pm)</a:t>
            </a:r>
            <a:br>
              <a:rPr lang="en-GB" sz="1400"/>
            </a:br>
            <a:r>
              <a:rPr lang="en-GB" sz="1400"/>
              <a:t>	PITS close and Load out Friday  teams (6:30 pm)</a:t>
            </a:r>
            <a:endParaRPr sz="1400"/>
          </a:p>
          <a:p>
            <a:pPr indent="-30416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7500"/>
              <a:buChar char="●"/>
            </a:pPr>
            <a:r>
              <a:rPr b="1" lang="en-GB" sz="1600"/>
              <a:t>Sunday</a:t>
            </a:r>
            <a:r>
              <a:rPr b="1" lang="en-GB" sz="1600"/>
              <a:t>, April 10</a:t>
            </a:r>
            <a:br>
              <a:rPr b="1" lang="en-GB" sz="1400"/>
            </a:br>
            <a:r>
              <a:rPr b="1" lang="en-GB" sz="1400"/>
              <a:t>	</a:t>
            </a:r>
            <a:r>
              <a:rPr lang="en-GB" sz="1400"/>
              <a:t>Load in for Saturday teams (6:45 am-7:30 am)</a:t>
            </a:r>
            <a:br>
              <a:rPr lang="en-GB" sz="1400"/>
            </a:br>
            <a:r>
              <a:rPr lang="en-GB" sz="1400"/>
              <a:t>	Competition Day</a:t>
            </a:r>
            <a:br>
              <a:rPr lang="en-GB" sz="1400"/>
            </a:br>
            <a:r>
              <a:rPr lang="en-GB" sz="1400"/>
              <a:t>	Pit close and Load Out (6:30 pm)</a:t>
            </a:r>
            <a:br>
              <a:rPr lang="en-GB" sz="1400"/>
            </a:br>
            <a:br>
              <a:rPr lang="en-GB" sz="1400"/>
            </a:b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275" y="85050"/>
            <a:ext cx="960375" cy="9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Team Spaces</a:t>
            </a:r>
            <a:r>
              <a:rPr lang="en-GB" sz="2200"/>
              <a:t> </a:t>
            </a:r>
            <a:endParaRPr sz="2200"/>
          </a:p>
        </p:txBody>
      </p:sp>
      <p:pic>
        <p:nvPicPr>
          <p:cNvPr id="230" name="Google Shape;23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25"/>
          <p:cNvCxnSpPr/>
          <p:nvPr/>
        </p:nvCxnSpPr>
        <p:spPr>
          <a:xfrm flipH="1" rot="10800000">
            <a:off x="-11250" y="10177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Google Shape;232;p25"/>
          <p:cNvSpPr txBox="1"/>
          <p:nvPr>
            <p:ph idx="1" type="body"/>
          </p:nvPr>
        </p:nvSpPr>
        <p:spPr>
          <a:xfrm>
            <a:off x="411500" y="126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Lunch Area </a:t>
            </a:r>
            <a:r>
              <a:rPr lang="en-GB">
                <a:solidFill>
                  <a:schemeClr val="dk1"/>
                </a:solidFill>
              </a:rPr>
              <a:t>designated</a:t>
            </a:r>
            <a:r>
              <a:rPr lang="en-GB">
                <a:solidFill>
                  <a:schemeClr val="dk1"/>
                </a:solidFill>
              </a:rPr>
              <a:t> for Teams: Classroom assigned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Quiet Room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Reminders!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No eating in pits/competition areas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No buffet/warmers/crockpots in team eating spaces or </a:t>
            </a:r>
            <a:r>
              <a:rPr lang="en-GB">
                <a:solidFill>
                  <a:schemeClr val="dk1"/>
                </a:solidFill>
              </a:rPr>
              <a:t>anywhere</a:t>
            </a:r>
            <a:r>
              <a:rPr lang="en-GB">
                <a:solidFill>
                  <a:schemeClr val="dk1"/>
                </a:solidFill>
              </a:rPr>
              <a:t> in venue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Please respect the space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Demonstrate our Gracious Professionalism to our host venue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Join the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Ontario Team Support Slack</a:t>
            </a:r>
            <a:r>
              <a:rPr lang="en-GB">
                <a:solidFill>
                  <a:schemeClr val="dk1"/>
                </a:solidFill>
              </a:rPr>
              <a:t> group!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775" y="765400"/>
            <a:ext cx="2406325" cy="8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6"/>
          <p:cNvSpPr txBox="1"/>
          <p:nvPr/>
        </p:nvSpPr>
        <p:spPr>
          <a:xfrm>
            <a:off x="0" y="2182675"/>
            <a:ext cx="9144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Thank you!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Looking forward to seeing you at </a:t>
            </a:r>
            <a:r>
              <a:rPr b="1" lang="en-GB" sz="3000"/>
              <a:t>St. Mary</a:t>
            </a:r>
            <a:r>
              <a:rPr b="1" lang="en-GB" sz="3000"/>
              <a:t>!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 sz="3000"/>
            </a:br>
            <a:r>
              <a:rPr b="1" lang="en-GB" sz="3000"/>
              <a:t> St. Mary</a:t>
            </a:r>
            <a:r>
              <a:rPr b="1" lang="en-GB" sz="3000"/>
              <a:t> Event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April 8 - April 10, 2022</a:t>
            </a:r>
            <a:endParaRPr b="1" sz="3000"/>
          </a:p>
        </p:txBody>
      </p:sp>
      <p:cxnSp>
        <p:nvCxnSpPr>
          <p:cNvPr id="239" name="Google Shape;239;p26"/>
          <p:cNvCxnSpPr/>
          <p:nvPr/>
        </p:nvCxnSpPr>
        <p:spPr>
          <a:xfrm flipH="1" rot="10800000">
            <a:off x="-14975" y="19479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0" name="Google Shape;24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9600" y="85050"/>
            <a:ext cx="1792050" cy="17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275" y="85050"/>
            <a:ext cx="960375" cy="9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/>
          <p:nvPr/>
        </p:nvCxnSpPr>
        <p:spPr>
          <a:xfrm flipH="1" rot="10800000">
            <a:off x="-11250" y="10177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7025" y="1198275"/>
            <a:ext cx="3543494" cy="380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2022 </a:t>
            </a:r>
            <a:r>
              <a:rPr lang="en-GB" sz="2200"/>
              <a:t>St. Mary</a:t>
            </a:r>
            <a:r>
              <a:rPr lang="en-GB" sz="2200"/>
              <a:t> Event - Safety </a:t>
            </a:r>
            <a:endParaRPr sz="22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6125" y="1252875"/>
            <a:ext cx="1040575" cy="36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18125" y="1787275"/>
            <a:ext cx="2775375" cy="18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275" y="85050"/>
            <a:ext cx="960375" cy="9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2022 </a:t>
            </a:r>
            <a:r>
              <a:rPr lang="en-GB" sz="2200"/>
              <a:t>St. Mary</a:t>
            </a:r>
            <a:r>
              <a:rPr lang="en-GB" sz="2200"/>
              <a:t> Event </a:t>
            </a:r>
            <a:endParaRPr sz="2200"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46550" y="1814725"/>
            <a:ext cx="486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Prior to the Event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/>
              <a:t>Capacity - Team Roster &amp; Attendance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/>
              <a:t>Judging Schedule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/>
              <a:t>Virtual Drivers Meeting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/>
              <a:t>Match Schedule</a:t>
            </a:r>
            <a:endParaRPr sz="1400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5"/>
          <p:cNvCxnSpPr/>
          <p:nvPr/>
        </p:nvCxnSpPr>
        <p:spPr>
          <a:xfrm flipH="1" rot="10800000">
            <a:off x="-11250" y="10177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274400" y="1814725"/>
            <a:ext cx="486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At the Event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/>
              <a:t>Registration and Load In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/>
              <a:t>Practice Field and Machine Shop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/>
              <a:t>Team Lunches, Quiet Room</a:t>
            </a:r>
            <a:endParaRPr sz="1400"/>
          </a:p>
        </p:txBody>
      </p:sp>
      <p:sp>
        <p:nvSpPr>
          <p:cNvPr id="79" name="Google Shape;79;p15"/>
          <p:cNvSpPr txBox="1"/>
          <p:nvPr/>
        </p:nvSpPr>
        <p:spPr>
          <a:xfrm>
            <a:off x="397550" y="1118175"/>
            <a:ext cx="693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chemeClr val="hlink"/>
                </a:solidFill>
                <a:hlinkClick r:id="rId5"/>
              </a:rPr>
              <a:t>https://www.firstroboticscanada.org/frc/</a:t>
            </a:r>
            <a:r>
              <a:rPr b="1" lang="en-GB" u="sng">
                <a:solidFill>
                  <a:schemeClr val="hlink"/>
                </a:solidFill>
                <a:hlinkClick r:id="rId6"/>
              </a:rPr>
              <a:t>StMary</a:t>
            </a:r>
            <a:r>
              <a:rPr b="1" lang="en-GB" u="sng">
                <a:solidFill>
                  <a:schemeClr val="hlink"/>
                </a:solidFill>
                <a:hlinkClick r:id="rId7"/>
              </a:rPr>
              <a:t>frc/</a:t>
            </a:r>
            <a:r>
              <a:rPr b="1" lang="en-GB"/>
              <a:t> 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275" y="85050"/>
            <a:ext cx="960375" cy="9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152475"/>
            <a:ext cx="8520600" cy="38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Capacity Limit: 15 team members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u="sng">
                <a:solidFill>
                  <a:schemeClr val="hlink"/>
                </a:solidFill>
                <a:hlinkClick r:id="rId4"/>
              </a:rPr>
              <a:t>Roster and Team Attendance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Wristband entry for Load In and Event Days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Entrances and Process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Address: </a:t>
            </a:r>
            <a:r>
              <a:rPr lang="en-GB"/>
              <a:t>St. Mary Catholic Secondary School - </a:t>
            </a:r>
            <a:r>
              <a:rPr lang="en-GB"/>
              <a:t> 200 Whitney Ave, Hamilton, ON L8S 2G7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Parking - free for participants.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Entry </a:t>
            </a:r>
            <a:r>
              <a:rPr lang="en-GB"/>
              <a:t>Points (map on upcoming slide):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Load in: Cafeteria Doors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Main event entrance:  Doors near gymnasium </a:t>
            </a:r>
            <a:endParaRPr/>
          </a:p>
        </p:txBody>
      </p:sp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2022 </a:t>
            </a:r>
            <a:r>
              <a:rPr lang="en-GB" sz="2200"/>
              <a:t>St. Mary</a:t>
            </a:r>
            <a:r>
              <a:rPr lang="en-GB" sz="2200"/>
              <a:t> Team capacity</a:t>
            </a:r>
            <a:endParaRPr sz="22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6"/>
          <p:cNvCxnSpPr/>
          <p:nvPr/>
        </p:nvCxnSpPr>
        <p:spPr>
          <a:xfrm flipH="1" rot="10800000">
            <a:off x="-11250" y="10177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275" y="85050"/>
            <a:ext cx="960375" cy="9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>
            <p:ph type="title"/>
          </p:nvPr>
        </p:nvSpPr>
        <p:spPr>
          <a:xfrm>
            <a:off x="235500" y="526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2022 </a:t>
            </a:r>
            <a:r>
              <a:rPr lang="en-GB" sz="2200"/>
              <a:t>St. Mary</a:t>
            </a:r>
            <a:r>
              <a:rPr lang="en-GB" sz="2200"/>
              <a:t> Judging and Awards</a:t>
            </a:r>
            <a:endParaRPr sz="2200"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All Judging is being done remotely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GB" sz="2100"/>
              <a:t>Pit Interviews are scheduled for </a:t>
            </a:r>
            <a:endParaRPr sz="21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/>
              <a:t>Monday - April 4 (25 mins)</a:t>
            </a:r>
            <a:endParaRPr sz="17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/>
              <a:t>Wednesday - April 6 (~10-15 mins)</a:t>
            </a:r>
            <a:endParaRPr sz="17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GB" sz="2100"/>
              <a:t>Awards will be done remotely on April 12</a:t>
            </a:r>
            <a:endParaRPr sz="21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/>
              <a:t>Tune into twitch.tv/</a:t>
            </a:r>
            <a:r>
              <a:rPr i="1" lang="en-GB" sz="1700"/>
              <a:t>FIRST</a:t>
            </a:r>
            <a:r>
              <a:rPr lang="en-GB" sz="1700"/>
              <a:t>Canada 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7"/>
          <p:cNvCxnSpPr/>
          <p:nvPr/>
        </p:nvCxnSpPr>
        <p:spPr>
          <a:xfrm flipH="1" rot="10800000">
            <a:off x="-11250" y="10177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275" y="85050"/>
            <a:ext cx="960375" cy="9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60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Virtual Drivers Meeting &amp; Inspections 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87900" y="1152475"/>
            <a:ext cx="8520600" cy="38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Drivers Meeting on 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Thursday</a:t>
            </a:r>
            <a:r>
              <a:rPr b="1" lang="en-GB" sz="27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April 7 @ 6:00 pm ET</a:t>
            </a:r>
            <a:endParaRPr b="1" sz="2700">
              <a:solidFill>
                <a:schemeClr val="dk1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 will be sent to the teams to </a:t>
            </a:r>
            <a:r>
              <a:rPr lang="en-GB" sz="2000" u="sng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teams to submit questions</a:t>
            </a:r>
            <a:r>
              <a:rPr lang="en-GB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the 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FTA, Head Referee, Lead Robot Inspector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Remember to </a:t>
            </a:r>
            <a:r>
              <a:rPr b="1" lang="en-GB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complete your robot </a:t>
            </a:r>
            <a:r>
              <a:rPr b="1" lang="en-GB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inspections</a:t>
            </a:r>
            <a:r>
              <a:rPr lang="en-GB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prior to the event</a:t>
            </a:r>
            <a:br>
              <a:rPr lang="en-GB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1200" u="sng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https://firstfrc.blob.core.windows.net/frc2022/Manual/2022-inspection-checklist.pdf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8"/>
          <p:cNvCxnSpPr/>
          <p:nvPr/>
        </p:nvCxnSpPr>
        <p:spPr>
          <a:xfrm flipH="1" rot="10800000">
            <a:off x="-11250" y="10177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275" y="85050"/>
            <a:ext cx="960375" cy="9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>
            <p:ph type="title"/>
          </p:nvPr>
        </p:nvSpPr>
        <p:spPr>
          <a:xfrm>
            <a:off x="225325" y="153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Match Schedule Sample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5">
            <a:alphaModFix/>
          </a:blip>
          <a:srcRect b="23175" l="18123" r="19532" t="19671"/>
          <a:stretch/>
        </p:blipFill>
        <p:spPr>
          <a:xfrm>
            <a:off x="4572000" y="1523799"/>
            <a:ext cx="4024300" cy="230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4593050" y="4286600"/>
            <a:ext cx="398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6"/>
              </a:rPr>
              <a:t>https://firstfrc.blob.core.windows.net/frc2022/Manual/2022FRCGameManual.pdf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794000"/>
            <a:ext cx="4312726" cy="409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-18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Alliance Selection - 1 Day Events</a:t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20"/>
          <p:cNvCxnSpPr/>
          <p:nvPr/>
        </p:nvCxnSpPr>
        <p:spPr>
          <a:xfrm flipH="1" rot="10800000">
            <a:off x="-11250" y="104407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4" name="Google Shape;124;p20"/>
          <p:cNvPicPr preferRelativeResize="0"/>
          <p:nvPr/>
        </p:nvPicPr>
        <p:blipFill rotWithShape="1">
          <a:blip r:embed="rId4">
            <a:alphaModFix/>
          </a:blip>
          <a:srcRect b="23175" l="18123" r="19532" t="19671"/>
          <a:stretch/>
        </p:blipFill>
        <p:spPr>
          <a:xfrm>
            <a:off x="5763825" y="1965287"/>
            <a:ext cx="2870426" cy="1644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5763838" y="3619850"/>
            <a:ext cx="287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5"/>
              </a:rPr>
              <a:t>https://firstfrc.blob.core.windows.net/frc2022/Manual/2022FRCGameManual.pdf</a:t>
            </a:r>
            <a:endParaRPr sz="1100"/>
          </a:p>
        </p:txBody>
      </p:sp>
      <p:sp>
        <p:nvSpPr>
          <p:cNvPr id="126" name="Google Shape;126;p20"/>
          <p:cNvSpPr/>
          <p:nvPr/>
        </p:nvSpPr>
        <p:spPr>
          <a:xfrm>
            <a:off x="279400" y="1549400"/>
            <a:ext cx="4749900" cy="247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704850" y="1954600"/>
            <a:ext cx="137100" cy="1371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704850" y="3532400"/>
            <a:ext cx="137100" cy="1371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/>
          <p:nvPr/>
        </p:nvSpPr>
        <p:spPr>
          <a:xfrm>
            <a:off x="3188138" y="1954600"/>
            <a:ext cx="137100" cy="1371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3188138" y="3532400"/>
            <a:ext cx="137100" cy="1371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920750" y="1953750"/>
            <a:ext cx="137100" cy="137100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474750" y="1861600"/>
            <a:ext cx="230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1</a:t>
            </a:r>
            <a:endParaRPr sz="900"/>
          </a:p>
        </p:txBody>
      </p:sp>
      <p:sp>
        <p:nvSpPr>
          <p:cNvPr id="133" name="Google Shape;133;p20"/>
          <p:cNvSpPr txBox="1"/>
          <p:nvPr/>
        </p:nvSpPr>
        <p:spPr>
          <a:xfrm>
            <a:off x="474750" y="3439400"/>
            <a:ext cx="230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2</a:t>
            </a:r>
            <a:endParaRPr sz="900"/>
          </a:p>
        </p:txBody>
      </p:sp>
      <p:sp>
        <p:nvSpPr>
          <p:cNvPr id="134" name="Google Shape;134;p20"/>
          <p:cNvSpPr txBox="1"/>
          <p:nvPr/>
        </p:nvSpPr>
        <p:spPr>
          <a:xfrm>
            <a:off x="2932200" y="1861600"/>
            <a:ext cx="230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3</a:t>
            </a:r>
            <a:endParaRPr sz="900"/>
          </a:p>
        </p:txBody>
      </p:sp>
      <p:sp>
        <p:nvSpPr>
          <p:cNvPr id="135" name="Google Shape;135;p20"/>
          <p:cNvSpPr txBox="1"/>
          <p:nvPr/>
        </p:nvSpPr>
        <p:spPr>
          <a:xfrm>
            <a:off x="2932200" y="3439400"/>
            <a:ext cx="230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4</a:t>
            </a:r>
            <a:endParaRPr sz="900"/>
          </a:p>
        </p:txBody>
      </p:sp>
      <p:grpSp>
        <p:nvGrpSpPr>
          <p:cNvPr id="136" name="Google Shape;136;p20"/>
          <p:cNvGrpSpPr/>
          <p:nvPr/>
        </p:nvGrpSpPr>
        <p:grpSpPr>
          <a:xfrm>
            <a:off x="3994150" y="1949900"/>
            <a:ext cx="1100763" cy="1675500"/>
            <a:chOff x="4222750" y="1949900"/>
            <a:chExt cx="1100763" cy="1675500"/>
          </a:xfrm>
        </p:grpSpPr>
        <p:sp>
          <p:nvSpPr>
            <p:cNvPr id="137" name="Google Shape;137;p20"/>
            <p:cNvSpPr/>
            <p:nvPr/>
          </p:nvSpPr>
          <p:spPr>
            <a:xfrm>
              <a:off x="4572000" y="20429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4572000" y="22683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4572000" y="24937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4572000" y="27191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4572000" y="29445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4572000" y="31699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4572000" y="33953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4813738" y="20429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4813738" y="22683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4813738" y="24937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4813738" y="27191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4813738" y="29445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4813738" y="31699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4813738" y="33953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0"/>
            <p:cNvSpPr txBox="1"/>
            <p:nvPr/>
          </p:nvSpPr>
          <p:spPr>
            <a:xfrm>
              <a:off x="4297450" y="1949900"/>
              <a:ext cx="230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5</a:t>
              </a:r>
              <a:endParaRPr sz="900"/>
            </a:p>
          </p:txBody>
        </p:sp>
        <p:sp>
          <p:nvSpPr>
            <p:cNvPr id="152" name="Google Shape;152;p20"/>
            <p:cNvSpPr txBox="1"/>
            <p:nvPr/>
          </p:nvSpPr>
          <p:spPr>
            <a:xfrm>
              <a:off x="4297450" y="2175300"/>
              <a:ext cx="230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6</a:t>
              </a:r>
              <a:endParaRPr sz="900"/>
            </a:p>
          </p:txBody>
        </p:sp>
        <p:sp>
          <p:nvSpPr>
            <p:cNvPr id="153" name="Google Shape;153;p20"/>
            <p:cNvSpPr txBox="1"/>
            <p:nvPr/>
          </p:nvSpPr>
          <p:spPr>
            <a:xfrm>
              <a:off x="4297450" y="2400700"/>
              <a:ext cx="230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7</a:t>
              </a:r>
              <a:endParaRPr sz="900"/>
            </a:p>
          </p:txBody>
        </p:sp>
        <p:sp>
          <p:nvSpPr>
            <p:cNvPr id="154" name="Google Shape;154;p20"/>
            <p:cNvSpPr txBox="1"/>
            <p:nvPr/>
          </p:nvSpPr>
          <p:spPr>
            <a:xfrm>
              <a:off x="4297450" y="2626100"/>
              <a:ext cx="230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8</a:t>
              </a:r>
              <a:endParaRPr sz="900"/>
            </a:p>
          </p:txBody>
        </p:sp>
        <p:sp>
          <p:nvSpPr>
            <p:cNvPr id="155" name="Google Shape;155;p20"/>
            <p:cNvSpPr txBox="1"/>
            <p:nvPr/>
          </p:nvSpPr>
          <p:spPr>
            <a:xfrm>
              <a:off x="4297450" y="2851500"/>
              <a:ext cx="230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9</a:t>
              </a:r>
              <a:endParaRPr sz="900"/>
            </a:p>
          </p:txBody>
        </p:sp>
        <p:sp>
          <p:nvSpPr>
            <p:cNvPr id="156" name="Google Shape;156;p20"/>
            <p:cNvSpPr txBox="1"/>
            <p:nvPr/>
          </p:nvSpPr>
          <p:spPr>
            <a:xfrm>
              <a:off x="4222750" y="3076900"/>
              <a:ext cx="349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10</a:t>
              </a:r>
              <a:endParaRPr sz="900"/>
            </a:p>
          </p:txBody>
        </p:sp>
        <p:sp>
          <p:nvSpPr>
            <p:cNvPr id="157" name="Google Shape;157;p20"/>
            <p:cNvSpPr txBox="1"/>
            <p:nvPr/>
          </p:nvSpPr>
          <p:spPr>
            <a:xfrm>
              <a:off x="4222750" y="3302300"/>
              <a:ext cx="349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11</a:t>
              </a:r>
              <a:endParaRPr sz="900"/>
            </a:p>
          </p:txBody>
        </p:sp>
        <p:sp>
          <p:nvSpPr>
            <p:cNvPr id="158" name="Google Shape;158;p20"/>
            <p:cNvSpPr txBox="1"/>
            <p:nvPr/>
          </p:nvSpPr>
          <p:spPr>
            <a:xfrm>
              <a:off x="4974313" y="3076900"/>
              <a:ext cx="349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13</a:t>
              </a:r>
              <a:endParaRPr sz="900"/>
            </a:p>
          </p:txBody>
        </p:sp>
        <p:sp>
          <p:nvSpPr>
            <p:cNvPr id="159" name="Google Shape;159;p20"/>
            <p:cNvSpPr txBox="1"/>
            <p:nvPr/>
          </p:nvSpPr>
          <p:spPr>
            <a:xfrm>
              <a:off x="4974313" y="3302300"/>
              <a:ext cx="349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12</a:t>
              </a:r>
              <a:endParaRPr sz="900"/>
            </a:p>
          </p:txBody>
        </p:sp>
        <p:sp>
          <p:nvSpPr>
            <p:cNvPr id="160" name="Google Shape;160;p20"/>
            <p:cNvSpPr txBox="1"/>
            <p:nvPr/>
          </p:nvSpPr>
          <p:spPr>
            <a:xfrm>
              <a:off x="4974300" y="2851500"/>
              <a:ext cx="349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14</a:t>
              </a:r>
              <a:endParaRPr sz="900"/>
            </a:p>
          </p:txBody>
        </p:sp>
        <p:sp>
          <p:nvSpPr>
            <p:cNvPr id="161" name="Google Shape;161;p20"/>
            <p:cNvSpPr txBox="1"/>
            <p:nvPr/>
          </p:nvSpPr>
          <p:spPr>
            <a:xfrm>
              <a:off x="4952113" y="2626100"/>
              <a:ext cx="349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15</a:t>
              </a:r>
              <a:endParaRPr sz="900"/>
            </a:p>
          </p:txBody>
        </p:sp>
        <p:sp>
          <p:nvSpPr>
            <p:cNvPr id="162" name="Google Shape;162;p20"/>
            <p:cNvSpPr txBox="1"/>
            <p:nvPr/>
          </p:nvSpPr>
          <p:spPr>
            <a:xfrm>
              <a:off x="4952100" y="2410200"/>
              <a:ext cx="349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16</a:t>
              </a:r>
              <a:endParaRPr sz="900"/>
            </a:p>
          </p:txBody>
        </p:sp>
        <p:sp>
          <p:nvSpPr>
            <p:cNvPr id="163" name="Google Shape;163;p20"/>
            <p:cNvSpPr txBox="1"/>
            <p:nvPr/>
          </p:nvSpPr>
          <p:spPr>
            <a:xfrm>
              <a:off x="4952113" y="2175300"/>
              <a:ext cx="349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17</a:t>
              </a:r>
              <a:endParaRPr sz="900"/>
            </a:p>
          </p:txBody>
        </p:sp>
        <p:sp>
          <p:nvSpPr>
            <p:cNvPr id="164" name="Google Shape;164;p20"/>
            <p:cNvSpPr txBox="1"/>
            <p:nvPr/>
          </p:nvSpPr>
          <p:spPr>
            <a:xfrm>
              <a:off x="4952100" y="1968900"/>
              <a:ext cx="349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18</a:t>
              </a:r>
              <a:endParaRPr sz="900"/>
            </a:p>
          </p:txBody>
        </p:sp>
      </p:grpSp>
      <p:grpSp>
        <p:nvGrpSpPr>
          <p:cNvPr id="165" name="Google Shape;165;p20"/>
          <p:cNvGrpSpPr/>
          <p:nvPr/>
        </p:nvGrpSpPr>
        <p:grpSpPr>
          <a:xfrm>
            <a:off x="1003325" y="4083050"/>
            <a:ext cx="3302050" cy="981750"/>
            <a:chOff x="482600" y="4108450"/>
            <a:chExt cx="3302050" cy="981750"/>
          </a:xfrm>
        </p:grpSpPr>
        <p:sp>
          <p:nvSpPr>
            <p:cNvPr id="166" name="Google Shape;166;p20"/>
            <p:cNvSpPr/>
            <p:nvPr/>
          </p:nvSpPr>
          <p:spPr>
            <a:xfrm>
              <a:off x="482600" y="4171950"/>
              <a:ext cx="3219600" cy="895200"/>
            </a:xfrm>
            <a:prstGeom prst="rect">
              <a:avLst/>
            </a:prstGeom>
            <a:solidFill>
              <a:srgbClr val="CFE2F3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628650" y="4493500"/>
              <a:ext cx="137100" cy="137100"/>
            </a:xfrm>
            <a:prstGeom prst="hear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0"/>
            <p:cNvSpPr txBox="1"/>
            <p:nvPr/>
          </p:nvSpPr>
          <p:spPr>
            <a:xfrm>
              <a:off x="736600" y="4362800"/>
              <a:ext cx="273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=</a:t>
              </a:r>
              <a:endParaRPr/>
            </a:p>
          </p:txBody>
        </p:sp>
        <p:sp>
          <p:nvSpPr>
            <p:cNvPr id="169" name="Google Shape;169;p20"/>
            <p:cNvSpPr txBox="1"/>
            <p:nvPr/>
          </p:nvSpPr>
          <p:spPr>
            <a:xfrm>
              <a:off x="933400" y="4385900"/>
              <a:ext cx="645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Emcee</a:t>
              </a:r>
              <a:endParaRPr sz="1100"/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628650" y="482155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0"/>
            <p:cNvSpPr txBox="1"/>
            <p:nvPr/>
          </p:nvSpPr>
          <p:spPr>
            <a:xfrm>
              <a:off x="736600" y="4690000"/>
              <a:ext cx="273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=</a:t>
              </a:r>
              <a:endParaRPr/>
            </a:p>
          </p:txBody>
        </p:sp>
        <p:sp>
          <p:nvSpPr>
            <p:cNvPr id="172" name="Google Shape;172;p20"/>
            <p:cNvSpPr txBox="1"/>
            <p:nvPr/>
          </p:nvSpPr>
          <p:spPr>
            <a:xfrm>
              <a:off x="933400" y="4713100"/>
              <a:ext cx="645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Teams</a:t>
              </a:r>
              <a:endParaRPr sz="1100"/>
            </a:p>
          </p:txBody>
        </p:sp>
        <p:sp>
          <p:nvSpPr>
            <p:cNvPr id="173" name="Google Shape;173;p20"/>
            <p:cNvSpPr txBox="1"/>
            <p:nvPr/>
          </p:nvSpPr>
          <p:spPr>
            <a:xfrm>
              <a:off x="2139950" y="4401350"/>
              <a:ext cx="417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#’s</a:t>
              </a:r>
              <a:endParaRPr sz="1100"/>
            </a:p>
          </p:txBody>
        </p:sp>
        <p:sp>
          <p:nvSpPr>
            <p:cNvPr id="174" name="Google Shape;174;p20"/>
            <p:cNvSpPr txBox="1"/>
            <p:nvPr/>
          </p:nvSpPr>
          <p:spPr>
            <a:xfrm>
              <a:off x="2359350" y="4362800"/>
              <a:ext cx="273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=</a:t>
              </a:r>
              <a:endParaRPr/>
            </a:p>
          </p:txBody>
        </p:sp>
        <p:sp>
          <p:nvSpPr>
            <p:cNvPr id="175" name="Google Shape;175;p20"/>
            <p:cNvSpPr txBox="1"/>
            <p:nvPr/>
          </p:nvSpPr>
          <p:spPr>
            <a:xfrm>
              <a:off x="2556150" y="4385900"/>
              <a:ext cx="1228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Team Rankings</a:t>
              </a:r>
              <a:endParaRPr sz="1100"/>
            </a:p>
          </p:txBody>
        </p:sp>
        <p:sp>
          <p:nvSpPr>
            <p:cNvPr id="176" name="Google Shape;176;p20"/>
            <p:cNvSpPr txBox="1"/>
            <p:nvPr/>
          </p:nvSpPr>
          <p:spPr>
            <a:xfrm>
              <a:off x="1447800" y="4108450"/>
              <a:ext cx="118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LEGEND</a:t>
              </a:r>
              <a:endParaRPr/>
            </a:p>
          </p:txBody>
        </p:sp>
      </p:grpSp>
      <p:sp>
        <p:nvSpPr>
          <p:cNvPr id="177" name="Google Shape;177;p20"/>
          <p:cNvSpPr txBox="1"/>
          <p:nvPr/>
        </p:nvSpPr>
        <p:spPr>
          <a:xfrm>
            <a:off x="1930450" y="10734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FRC Field</a:t>
            </a:r>
            <a:endParaRPr b="1" sz="2000"/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31275" y="85050"/>
            <a:ext cx="960375" cy="9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275" y="85050"/>
            <a:ext cx="960375" cy="9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 txBox="1"/>
          <p:nvPr>
            <p:ph idx="4294967295" type="title"/>
          </p:nvPr>
        </p:nvSpPr>
        <p:spPr>
          <a:xfrm>
            <a:off x="311700" y="164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Registration and Load-In</a:t>
            </a:r>
            <a:endParaRPr/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1"/>
          <p:cNvCxnSpPr/>
          <p:nvPr/>
        </p:nvCxnSpPr>
        <p:spPr>
          <a:xfrm flipH="1" rot="10800000">
            <a:off x="-91625" y="986800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" name="Google Shape;187;p21"/>
          <p:cNvSpPr txBox="1"/>
          <p:nvPr/>
        </p:nvSpPr>
        <p:spPr>
          <a:xfrm>
            <a:off x="89475" y="1150250"/>
            <a:ext cx="6532500" cy="3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To help speed up registration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Have your QR code and ID ready </a:t>
            </a:r>
            <a:endParaRPr sz="1050">
              <a:solidFill>
                <a:srgbClr val="231F2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50"/>
              <a:buFont typeface="Roboto"/>
              <a:buChar char="■"/>
            </a:pPr>
            <a:r>
              <a:rPr lang="en-GB" sz="13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It can </a:t>
            </a:r>
            <a:r>
              <a:rPr lang="en-GB" sz="13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 downloaded here</a:t>
            </a:r>
            <a:r>
              <a:rPr lang="en-GB" sz="1300" u="sng">
                <a:solidFill>
                  <a:schemeClr val="accent5"/>
                </a:solidFill>
              </a:rPr>
              <a:t>.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YOU SHOULD BE ON TEAM ATTENDANCE LIST </a:t>
            </a:r>
            <a:br>
              <a:rPr lang="en-GB" sz="1300"/>
            </a:br>
            <a:r>
              <a:rPr lang="en-GB" sz="1300"/>
              <a:t>AND ON TEAM ROSTER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FOR LOAD IN: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Five team members get wristbands at the load in entrance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</a:rPr>
              <a:t>Drivers must remain in the vehicle at all times during load in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</a:rPr>
              <a:t>5 members in total only for load in (1 must be an adult)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COMPETITION DAY :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/>
              <a:t>Load in team members (morning load in):</a:t>
            </a:r>
            <a:r>
              <a:rPr lang="en-GB" sz="1100"/>
              <a:t> Proceed to the load in entrance 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/>
              <a:t>All other participants (including previous evening’s load in teams):</a:t>
            </a:r>
            <a:r>
              <a:rPr lang="en-GB" sz="1100"/>
              <a:t>  Proceed to the main entrance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81101" y="1251689"/>
            <a:ext cx="855900" cy="84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/>
        </p:nvSpPr>
        <p:spPr>
          <a:xfrm>
            <a:off x="6903200" y="2034300"/>
            <a:ext cx="224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Please see the map on the next slide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